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93" r:id="rId3"/>
    <p:sldId id="294" r:id="rId4"/>
    <p:sldId id="295" r:id="rId5"/>
    <p:sldId id="257" r:id="rId6"/>
    <p:sldId id="276" r:id="rId7"/>
    <p:sldId id="277" r:id="rId8"/>
    <p:sldId id="278" r:id="rId9"/>
    <p:sldId id="279" r:id="rId10"/>
    <p:sldId id="282" r:id="rId11"/>
    <p:sldId id="283" r:id="rId12"/>
    <p:sldId id="284" r:id="rId13"/>
    <p:sldId id="280" r:id="rId14"/>
    <p:sldId id="281" r:id="rId15"/>
    <p:sldId id="285" r:id="rId16"/>
    <p:sldId id="286" r:id="rId17"/>
    <p:sldId id="287" r:id="rId18"/>
    <p:sldId id="288" r:id="rId19"/>
    <p:sldId id="289" r:id="rId20"/>
    <p:sldId id="290" r:id="rId21"/>
    <p:sldId id="291"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702611B-AAD8-452E-A766-581CA4A71B8D}" type="datetimeFigureOut">
              <a:rPr lang="en-US" smtClean="0"/>
              <a:pPr/>
              <a:t>13-May-20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5B6FF4-6AB2-49FB-A49F-42AC4EA309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02611B-AAD8-452E-A766-581CA4A71B8D}" type="datetimeFigureOut">
              <a:rPr lang="en-US" smtClean="0"/>
              <a:pPr/>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B6FF4-6AB2-49FB-A49F-42AC4EA309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02611B-AAD8-452E-A766-581CA4A71B8D}" type="datetimeFigureOut">
              <a:rPr lang="en-US" smtClean="0"/>
              <a:pPr/>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B6FF4-6AB2-49FB-A49F-42AC4EA309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02611B-AAD8-452E-A766-581CA4A71B8D}" type="datetimeFigureOut">
              <a:rPr lang="en-US" smtClean="0"/>
              <a:pPr/>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B6FF4-6AB2-49FB-A49F-42AC4EA309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702611B-AAD8-452E-A766-581CA4A71B8D}" type="datetimeFigureOut">
              <a:rPr lang="en-US" smtClean="0"/>
              <a:pPr/>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B6FF4-6AB2-49FB-A49F-42AC4EA309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02611B-AAD8-452E-A766-581CA4A71B8D}"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B6FF4-6AB2-49FB-A49F-42AC4EA309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702611B-AAD8-452E-A766-581CA4A71B8D}" type="datetimeFigureOut">
              <a:rPr lang="en-US" smtClean="0"/>
              <a:pPr/>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B6FF4-6AB2-49FB-A49F-42AC4EA309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7702611B-AAD8-452E-A766-581CA4A71B8D}" type="datetimeFigureOut">
              <a:rPr lang="en-US" smtClean="0"/>
              <a:pPr/>
              <a:t>13-May-20</a:t>
            </a:fld>
            <a:endParaRPr lang="en-US"/>
          </a:p>
        </p:txBody>
      </p:sp>
      <p:sp>
        <p:nvSpPr>
          <p:cNvPr id="8" name="Slide Number Placeholder 7"/>
          <p:cNvSpPr>
            <a:spLocks noGrp="1"/>
          </p:cNvSpPr>
          <p:nvPr>
            <p:ph type="sldNum" sz="quarter" idx="11"/>
          </p:nvPr>
        </p:nvSpPr>
        <p:spPr/>
        <p:txBody>
          <a:bodyPr/>
          <a:lstStyle/>
          <a:p>
            <a:fld id="{E75B6FF4-6AB2-49FB-A49F-42AC4EA30946}"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2611B-AAD8-452E-A766-581CA4A71B8D}" type="datetimeFigureOut">
              <a:rPr lang="en-US" smtClean="0"/>
              <a:pPr/>
              <a:t>13-May-20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B6FF4-6AB2-49FB-A49F-42AC4EA309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702611B-AAD8-452E-A766-581CA4A71B8D}"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875264" y="6422065"/>
            <a:ext cx="1016000" cy="365125"/>
          </a:xfrm>
        </p:spPr>
        <p:txBody>
          <a:bodyPr/>
          <a:lstStyle/>
          <a:p>
            <a:fld id="{E75B6FF4-6AB2-49FB-A49F-42AC4EA309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5"/>
            <a:ext cx="2844800" cy="365125"/>
          </a:xfrm>
        </p:spPr>
        <p:txBody>
          <a:bodyPr/>
          <a:lstStyle/>
          <a:p>
            <a:fld id="{7702611B-AAD8-452E-A766-581CA4A71B8D}"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B6FF4-6AB2-49FB-A49F-42AC4EA309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702611B-AAD8-452E-A766-581CA4A71B8D}" type="datetimeFigureOut">
              <a:rPr lang="en-US" smtClean="0"/>
              <a:pPr/>
              <a:t>13-May-20</a:t>
            </a:fld>
            <a:endParaRPr lang="en-US"/>
          </a:p>
        </p:txBody>
      </p:sp>
      <p:sp>
        <p:nvSpPr>
          <p:cNvPr id="22" name="Footer Placehold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75B6FF4-6AB2-49FB-A49F-42AC4EA3094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7772400" cy="2438400"/>
          </a:xfrm>
        </p:spPr>
        <p:txBody>
          <a:bodyPr>
            <a:normAutofit/>
          </a:bodyPr>
          <a:lstStyle/>
          <a:p>
            <a:pPr algn="ctr"/>
            <a:r>
              <a:rPr lang="en-US" sz="3600" cap="none" dirty="0">
                <a:ln>
                  <a:noFill/>
                </a:ln>
                <a:solidFill>
                  <a:schemeClr val="tx1"/>
                </a:solidFill>
                <a:effectLst/>
                <a:latin typeface="Times New Roman" pitchFamily="18" charset="0"/>
                <a:cs typeface="Times New Roman" pitchFamily="18" charset="0"/>
              </a:rPr>
              <a:t>AUGUSTE-DOMINIQUE INGRES</a:t>
            </a:r>
            <a:br>
              <a:rPr lang="en-US" sz="3600" cap="none" dirty="0">
                <a:ln>
                  <a:noFill/>
                </a:ln>
                <a:solidFill>
                  <a:schemeClr val="tx1"/>
                </a:solidFill>
                <a:effectLst/>
                <a:latin typeface="Times New Roman" pitchFamily="18" charset="0"/>
                <a:cs typeface="Times New Roman" pitchFamily="18" charset="0"/>
              </a:rPr>
            </a:br>
            <a:r>
              <a:rPr lang="en-US" sz="3600" dirty="0">
                <a:solidFill>
                  <a:srgbClr val="6EA0B0"/>
                </a:solidFill>
                <a:latin typeface="Times New Roman" pitchFamily="18" charset="0"/>
                <a:cs typeface="Times New Roman" pitchFamily="18" charset="0"/>
              </a:rPr>
              <a:t>(1780-1867)</a:t>
            </a:r>
            <a:br>
              <a:rPr lang="en-US" sz="3600" cap="none" dirty="0">
                <a:ln>
                  <a:noFill/>
                </a:ln>
                <a:solidFill>
                  <a:srgbClr val="6EA0B0"/>
                </a:solidFill>
                <a:effectLst/>
                <a:latin typeface="Times New Roman" pitchFamily="18" charset="0"/>
                <a:cs typeface="Times New Roman" pitchFamily="18" charset="0"/>
              </a:rPr>
            </a:br>
            <a:br>
              <a:rPr lang="en-US" sz="1800" cap="none" dirty="0">
                <a:ln>
                  <a:noFill/>
                </a:ln>
                <a:solidFill>
                  <a:srgbClr val="6EA0B0"/>
                </a:solidFill>
                <a:effectLst/>
                <a:latin typeface="Times New Roman" pitchFamily="18" charset="0"/>
                <a:cs typeface="Times New Roman" pitchFamily="18" charset="0"/>
              </a:rPr>
            </a:br>
            <a:r>
              <a:rPr lang="en-US" sz="1800" cap="none" dirty="0">
                <a:ln>
                  <a:noFill/>
                </a:ln>
                <a:solidFill>
                  <a:srgbClr val="6EA0B0"/>
                </a:solidFill>
                <a:effectLst/>
                <a:latin typeface="Times New Roman" pitchFamily="18" charset="0"/>
                <a:cs typeface="Times New Roman" pitchFamily="18" charset="0"/>
              </a:rPr>
              <a:t>    </a:t>
            </a:r>
            <a:r>
              <a:rPr lang="en-US" sz="2800" cap="none" dirty="0">
                <a:ln>
                  <a:noFill/>
                </a:ln>
                <a:solidFill>
                  <a:srgbClr val="6EA0B0"/>
                </a:solidFill>
                <a:effectLst/>
                <a:latin typeface="Times New Roman" pitchFamily="18" charset="0"/>
                <a:cs typeface="Times New Roman" pitchFamily="18" charset="0"/>
              </a:rPr>
              <a:t>Summarizing Neoclassical Principles </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3048000" y="3581400"/>
            <a:ext cx="5981700" cy="2438400"/>
          </a:xfrm>
        </p:spPr>
        <p:txBody>
          <a:bodyPr>
            <a:noAutofit/>
          </a:bodyPr>
          <a:lstStyle/>
          <a:p>
            <a:pPr algn="ctr"/>
            <a:r>
              <a:rPr lang="en-US" sz="2400" dirty="0">
                <a:latin typeface="Times New Roman" panose="02020603050405020304" pitchFamily="18" charset="0"/>
                <a:cs typeface="Times New Roman" panose="02020603050405020304" pitchFamily="18" charset="0"/>
              </a:rPr>
              <a:t>History of Western Art</a:t>
            </a:r>
          </a:p>
          <a:p>
            <a:pPr algn="ctr"/>
            <a:r>
              <a:rPr lang="en-US" sz="2400" dirty="0">
                <a:latin typeface="Times New Roman" panose="02020603050405020304" pitchFamily="18" charset="0"/>
                <a:cs typeface="Times New Roman" panose="02020603050405020304" pitchFamily="18" charset="0"/>
              </a:rPr>
              <a:t>BFA-II (Visual Arts)</a:t>
            </a:r>
          </a:p>
          <a:p>
            <a:pPr algn="ctr"/>
            <a:r>
              <a:rPr lang="en-US" sz="2400" dirty="0">
                <a:latin typeface="Times New Roman" panose="02020603050405020304" pitchFamily="18" charset="0"/>
                <a:cs typeface="Times New Roman" panose="02020603050405020304" pitchFamily="18" charset="0"/>
              </a:rPr>
              <a:t>Course Incharge: Ms. Farah Khan</a:t>
            </a:r>
          </a:p>
          <a:p>
            <a:pPr algn="ctr"/>
            <a:r>
              <a:rPr lang="en-US" sz="2400" dirty="0">
                <a:latin typeface="Times New Roman" panose="02020603050405020304" pitchFamily="18" charset="0"/>
                <a:cs typeface="Times New Roman" panose="02020603050405020304" pitchFamily="18" charset="0"/>
              </a:rPr>
              <a:t>Institute of Design &amp; Visual Arts (LCWU)</a:t>
            </a:r>
            <a:endParaRPr lang="en-US" sz="2400" dirty="0">
              <a:solidFill>
                <a:prstClr val="white"/>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410200" cy="533400"/>
          </a:xfrm>
        </p:spPr>
        <p:txBody>
          <a:bodyPr>
            <a:noAutofit/>
          </a:bodyPr>
          <a:lstStyle/>
          <a:p>
            <a:pPr algn="ctr"/>
            <a:r>
              <a:rPr lang="en-US" sz="3200" dirty="0">
                <a:latin typeface="Times New Roman" pitchFamily="18" charset="0"/>
                <a:cs typeface="Times New Roman" pitchFamily="18" charset="0"/>
              </a:rPr>
              <a:t>The Turkish Bath</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78630" y="533401"/>
            <a:ext cx="6141571" cy="6117581"/>
          </a:xfrm>
        </p:spPr>
      </p:pic>
    </p:spTree>
    <p:extLst>
      <p:ext uri="{BB962C8B-B14F-4D97-AF65-F5344CB8AC3E}">
        <p14:creationId xmlns:p14="http://schemas.microsoft.com/office/powerpoint/2010/main" val="75057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5410200" cy="533400"/>
          </a:xfrm>
        </p:spPr>
        <p:txBody>
          <a:bodyPr>
            <a:noAutofit/>
          </a:bodyPr>
          <a:lstStyle/>
          <a:p>
            <a:pPr algn="ctr"/>
            <a:r>
              <a:rPr lang="en-US" sz="3200" dirty="0">
                <a:latin typeface="Times New Roman" pitchFamily="18" charset="0"/>
                <a:cs typeface="Times New Roman" pitchFamily="18" charset="0"/>
              </a:rPr>
              <a:t>Odalisque with Slave</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57400" y="677648"/>
            <a:ext cx="8229600" cy="5875552"/>
          </a:xfrm>
        </p:spPr>
      </p:pic>
    </p:spTree>
    <p:extLst>
      <p:ext uri="{BB962C8B-B14F-4D97-AF65-F5344CB8AC3E}">
        <p14:creationId xmlns:p14="http://schemas.microsoft.com/office/powerpoint/2010/main" val="75057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5410200" cy="533400"/>
          </a:xfrm>
        </p:spPr>
        <p:txBody>
          <a:bodyPr>
            <a:noAutofit/>
          </a:bodyPr>
          <a:lstStyle/>
          <a:p>
            <a:pPr algn="ctr"/>
            <a:r>
              <a:rPr lang="en-US" sz="3200" dirty="0">
                <a:latin typeface="Times New Roman" pitchFamily="18" charset="0"/>
                <a:cs typeface="Times New Roman" pitchFamily="18" charset="0"/>
              </a:rPr>
              <a:t>The Vow of Louis XIII</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91000" y="647700"/>
            <a:ext cx="3810000" cy="6134101"/>
          </a:xfrm>
        </p:spPr>
      </p:pic>
    </p:spTree>
    <p:extLst>
      <p:ext uri="{BB962C8B-B14F-4D97-AF65-F5344CB8AC3E}">
        <p14:creationId xmlns:p14="http://schemas.microsoft.com/office/powerpoint/2010/main" val="75057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76200"/>
            <a:ext cx="3962400" cy="609600"/>
          </a:xfrm>
        </p:spPr>
        <p:txBody>
          <a:bodyPr>
            <a:noAutofit/>
          </a:bodyPr>
          <a:lstStyle/>
          <a:p>
            <a:pPr algn="ctr"/>
            <a:r>
              <a:rPr lang="en-US" sz="3200" dirty="0">
                <a:latin typeface="Times New Roman" pitchFamily="18" charset="0"/>
                <a:cs typeface="Times New Roman" pitchFamily="18" charset="0"/>
              </a:rPr>
              <a:t>Petite </a:t>
            </a:r>
            <a:r>
              <a:rPr lang="en-US" sz="3200" dirty="0" err="1">
                <a:latin typeface="Times New Roman" pitchFamily="18" charset="0"/>
                <a:cs typeface="Times New Roman" pitchFamily="18" charset="0"/>
              </a:rPr>
              <a:t>baigneuse</a:t>
            </a:r>
            <a:endParaRPr lang="en-US" sz="3200" dirty="0">
              <a:latin typeface="Times New Roman" pitchFamily="18" charset="0"/>
              <a:cs typeface="Times New Roman" pitchFamily="18" charset="0"/>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00296" y="717394"/>
            <a:ext cx="4443858" cy="5912006"/>
          </a:xfrm>
        </p:spPr>
      </p:pic>
    </p:spTree>
    <p:extLst>
      <p:ext uri="{BB962C8B-B14F-4D97-AF65-F5344CB8AC3E}">
        <p14:creationId xmlns:p14="http://schemas.microsoft.com/office/powerpoint/2010/main" val="173153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76200"/>
            <a:ext cx="3962400" cy="609600"/>
          </a:xfrm>
        </p:spPr>
        <p:txBody>
          <a:bodyPr>
            <a:noAutofit/>
          </a:bodyPr>
          <a:lstStyle/>
          <a:p>
            <a:pPr algn="ctr"/>
            <a:r>
              <a:rPr lang="en-US" sz="3200" dirty="0" err="1">
                <a:latin typeface="Times New Roman" pitchFamily="18" charset="0"/>
                <a:cs typeface="Times New Roman" pitchFamily="18" charset="0"/>
              </a:rPr>
              <a:t>Medonna</a:t>
            </a:r>
            <a:endParaRPr lang="en-US" sz="3200" dirty="0">
              <a:latin typeface="Times New Roman" pitchFamily="18" charset="0"/>
              <a:cs typeface="Times New Roman" pitchFamily="18" charset="0"/>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86200" y="677190"/>
            <a:ext cx="4658740" cy="6028411"/>
          </a:xfrm>
        </p:spPr>
      </p:pic>
    </p:spTree>
    <p:extLst>
      <p:ext uri="{BB962C8B-B14F-4D97-AF65-F5344CB8AC3E}">
        <p14:creationId xmlns:p14="http://schemas.microsoft.com/office/powerpoint/2010/main" val="173153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38600" y="457200"/>
            <a:ext cx="4267200" cy="6137098"/>
          </a:xfrm>
        </p:spPr>
      </p:pic>
    </p:spTree>
    <p:extLst>
      <p:ext uri="{BB962C8B-B14F-4D97-AF65-F5344CB8AC3E}">
        <p14:creationId xmlns:p14="http://schemas.microsoft.com/office/powerpoint/2010/main" val="750571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5410200" cy="533400"/>
          </a:xfrm>
        </p:spPr>
        <p:txBody>
          <a:bodyPr>
            <a:noAutofit/>
          </a:bodyPr>
          <a:lstStyle/>
          <a:p>
            <a:pPr algn="ctr"/>
            <a:r>
              <a:rPr lang="en-US" sz="3200" dirty="0">
                <a:latin typeface="Times New Roman" pitchFamily="18" charset="0"/>
                <a:cs typeface="Times New Roman" pitchFamily="18" charset="0"/>
              </a:rPr>
              <a:t>Portraits </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895600" y="838200"/>
            <a:ext cx="6475782" cy="5791200"/>
          </a:xfrm>
        </p:spPr>
      </p:pic>
    </p:spTree>
    <p:extLst>
      <p:ext uri="{BB962C8B-B14F-4D97-AF65-F5344CB8AC3E}">
        <p14:creationId xmlns:p14="http://schemas.microsoft.com/office/powerpoint/2010/main" val="75057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5410200" cy="533400"/>
          </a:xfrm>
        </p:spPr>
        <p:txBody>
          <a:bodyPr>
            <a:noAutofit/>
          </a:bodyPr>
          <a:lstStyle/>
          <a:p>
            <a:pPr algn="ctr"/>
            <a:r>
              <a:rPr lang="en-US" sz="3200" dirty="0">
                <a:latin typeface="Times New Roman" pitchFamily="18" charset="0"/>
                <a:cs typeface="Times New Roman" pitchFamily="18" charset="0"/>
              </a:rPr>
              <a:t>Portrait of Madam Ingres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0" y="671376"/>
            <a:ext cx="4708188" cy="5958025"/>
          </a:xfrm>
        </p:spPr>
      </p:pic>
    </p:spTree>
    <p:extLst>
      <p:ext uri="{BB962C8B-B14F-4D97-AF65-F5344CB8AC3E}">
        <p14:creationId xmlns:p14="http://schemas.microsoft.com/office/powerpoint/2010/main" val="75057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6477000" cy="609600"/>
          </a:xfrm>
        </p:spPr>
        <p:txBody>
          <a:bodyPr>
            <a:noAutofit/>
          </a:bodyPr>
          <a:lstStyle/>
          <a:p>
            <a:pPr algn="ctr"/>
            <a:r>
              <a:rPr lang="en-US" sz="3200" dirty="0">
                <a:latin typeface="Times New Roman" pitchFamily="18" charset="0"/>
                <a:cs typeface="Times New Roman" pitchFamily="18" charset="0"/>
              </a:rPr>
              <a:t>Napoleon on his Imperial throne</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67201" y="655462"/>
            <a:ext cx="3733799" cy="6050138"/>
          </a:xfrm>
        </p:spPr>
      </p:pic>
    </p:spTree>
    <p:extLst>
      <p:ext uri="{BB962C8B-B14F-4D97-AF65-F5344CB8AC3E}">
        <p14:creationId xmlns:p14="http://schemas.microsoft.com/office/powerpoint/2010/main" val="75057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5410200" cy="533400"/>
          </a:xfrm>
        </p:spPr>
        <p:txBody>
          <a:bodyPr>
            <a:noAutofit/>
          </a:bodyPr>
          <a:lstStyle/>
          <a:p>
            <a:pPr algn="ctr"/>
            <a:r>
              <a:rPr lang="en-US" sz="3200" dirty="0">
                <a:latin typeface="Times New Roman" pitchFamily="18" charset="0"/>
                <a:cs typeface="Times New Roman" pitchFamily="18" charset="0"/>
              </a:rPr>
              <a:t>Linear Drawing</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14801" y="838201"/>
            <a:ext cx="4351607" cy="5846513"/>
          </a:xfrm>
        </p:spPr>
      </p:pic>
    </p:spTree>
    <p:extLst>
      <p:ext uri="{BB962C8B-B14F-4D97-AF65-F5344CB8AC3E}">
        <p14:creationId xmlns:p14="http://schemas.microsoft.com/office/powerpoint/2010/main" val="75057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D9FFD-2089-4BB9-8083-E3135D9DDA56}"/>
              </a:ext>
            </a:extLst>
          </p:cNvPr>
          <p:cNvSpPr>
            <a:spLocks noGrp="1"/>
          </p:cNvSpPr>
          <p:nvPr>
            <p:ph idx="1"/>
          </p:nvPr>
        </p:nvSpPr>
        <p:spPr>
          <a:xfrm>
            <a:off x="838200" y="2133601"/>
            <a:ext cx="10515600" cy="3124199"/>
          </a:xfrm>
        </p:spPr>
        <p:txBody>
          <a:bodyPr/>
          <a:lstStyle/>
          <a:p>
            <a:pPr marL="36576" indent="0" algn="ctr" fontAlgn="base">
              <a:buNone/>
            </a:pPr>
            <a:r>
              <a:rPr lang="en-US" sz="2400" i="1" dirty="0">
                <a:latin typeface="Times New Roman" panose="02020603050405020304" pitchFamily="18" charset="0"/>
                <a:cs typeface="Times New Roman" panose="02020603050405020304" pitchFamily="18" charset="0"/>
              </a:rPr>
              <a:t>“Drawing is the probity of art. To draw does not mean simply to reproduce contours; drawing does not consist merely of line: drawing is also expression, the inner form, the plane, the modeling. See what remains after that”</a:t>
            </a:r>
          </a:p>
          <a:p>
            <a:pPr marL="36576" indent="0" algn="r" fontAlgn="base">
              <a:buNone/>
            </a:pPr>
            <a:r>
              <a:rPr lang="en-US" sz="2400" dirty="0">
                <a:latin typeface="Times New Roman" panose="02020603050405020304" pitchFamily="18" charset="0"/>
                <a:cs typeface="Times New Roman" panose="02020603050405020304" pitchFamily="18" charset="0"/>
              </a:rPr>
              <a:t>-Auguste Dominique Ingres</a:t>
            </a:r>
          </a:p>
          <a:p>
            <a:pPr marL="36576" indent="0" algn="ctr" fontAlgn="base">
              <a:buNone/>
            </a:pPr>
            <a:endParaRPr lang="en-US" sz="2400" i="1" dirty="0">
              <a:latin typeface="Times New Roman" panose="02020603050405020304" pitchFamily="18" charset="0"/>
              <a:cs typeface="Times New Roman" panose="02020603050405020304" pitchFamily="18" charset="0"/>
            </a:endParaRPr>
          </a:p>
          <a:p>
            <a:pPr marL="36576" indent="0">
              <a:buNone/>
            </a:pPr>
            <a:br>
              <a:rPr lang="en-US" i="1" dirty="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471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5410200" cy="533400"/>
          </a:xfrm>
        </p:spPr>
        <p:txBody>
          <a:bodyPr>
            <a:noAutofit/>
          </a:bodyPr>
          <a:lstStyle/>
          <a:p>
            <a:pPr algn="ctr"/>
            <a:r>
              <a:rPr lang="en-US" sz="3200" dirty="0">
                <a:latin typeface="Times New Roman" pitchFamily="18" charset="0"/>
                <a:cs typeface="Times New Roman" pitchFamily="18" charset="0"/>
              </a:rPr>
              <a:t>Linear Drawing</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26028" y="762000"/>
            <a:ext cx="4251172" cy="5867400"/>
          </a:xfrm>
        </p:spPr>
      </p:pic>
    </p:spTree>
    <p:extLst>
      <p:ext uri="{BB962C8B-B14F-4D97-AF65-F5344CB8AC3E}">
        <p14:creationId xmlns:p14="http://schemas.microsoft.com/office/powerpoint/2010/main" val="269262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6200"/>
            <a:ext cx="5410200" cy="533400"/>
          </a:xfrm>
        </p:spPr>
        <p:txBody>
          <a:bodyPr>
            <a:noAutofit/>
          </a:bodyPr>
          <a:lstStyle/>
          <a:p>
            <a:pPr algn="ctr"/>
            <a:r>
              <a:rPr lang="en-US" sz="3200" dirty="0">
                <a:latin typeface="Times New Roman" pitchFamily="18" charset="0"/>
                <a:cs typeface="Times New Roman" pitchFamily="18" charset="0"/>
              </a:rPr>
              <a:t>Paganini</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85892" y="609600"/>
            <a:ext cx="4343708" cy="6096000"/>
          </a:xfrm>
        </p:spPr>
      </p:pic>
    </p:spTree>
    <p:extLst>
      <p:ext uri="{BB962C8B-B14F-4D97-AF65-F5344CB8AC3E}">
        <p14:creationId xmlns:p14="http://schemas.microsoft.com/office/powerpoint/2010/main" val="2692629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5410200" cy="533400"/>
          </a:xfrm>
        </p:spPr>
        <p:txBody>
          <a:bodyPr>
            <a:noAutofit/>
          </a:bodyPr>
          <a:lstStyle/>
          <a:p>
            <a:pPr algn="ctr"/>
            <a:r>
              <a:rPr lang="en-US" sz="3200" dirty="0">
                <a:latin typeface="Times New Roman" pitchFamily="18" charset="0"/>
                <a:cs typeface="Times New Roman" pitchFamily="18" charset="0"/>
              </a:rPr>
              <a:t>Self Portrait</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46500" y="602876"/>
            <a:ext cx="4940300" cy="6102725"/>
          </a:xfrm>
        </p:spPr>
      </p:pic>
    </p:spTree>
    <p:extLst>
      <p:ext uri="{BB962C8B-B14F-4D97-AF65-F5344CB8AC3E}">
        <p14:creationId xmlns:p14="http://schemas.microsoft.com/office/powerpoint/2010/main" val="269262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1F84-D722-4A29-845E-50BF06D335E4}"/>
              </a:ext>
            </a:extLst>
          </p:cNvPr>
          <p:cNvSpPr>
            <a:spLocks noGrp="1"/>
          </p:cNvSpPr>
          <p:nvPr>
            <p:ph type="title"/>
          </p:nvPr>
        </p:nvSpPr>
        <p:spPr>
          <a:xfrm>
            <a:off x="609600" y="76200"/>
            <a:ext cx="11125200" cy="533400"/>
          </a:xfrm>
        </p:spPr>
        <p:txBody>
          <a:bodyPr>
            <a:noAutofit/>
          </a:bodyPr>
          <a:lstStyle/>
          <a:p>
            <a:pPr algn="ctr"/>
            <a:r>
              <a:rPr lang="en-US" sz="2800" dirty="0">
                <a:latin typeface="Times New Roman" pitchFamily="18" charset="0"/>
                <a:cs typeface="Times New Roman" pitchFamily="18" charset="0"/>
              </a:rPr>
              <a:t>AUGUSTE-DOMINIQUE INGRES</a:t>
            </a:r>
            <a:endParaRPr lang="en-US" sz="2800" dirty="0"/>
          </a:p>
        </p:txBody>
      </p:sp>
      <p:sp>
        <p:nvSpPr>
          <p:cNvPr id="3" name="Content Placeholder 2">
            <a:extLst>
              <a:ext uri="{FF2B5EF4-FFF2-40B4-BE49-F238E27FC236}">
                <a16:creationId xmlns:a16="http://schemas.microsoft.com/office/drawing/2014/main" id="{13127BE6-FBF0-4E6D-837E-4EEF1BC0EA2A}"/>
              </a:ext>
            </a:extLst>
          </p:cNvPr>
          <p:cNvSpPr>
            <a:spLocks noGrp="1"/>
          </p:cNvSpPr>
          <p:nvPr>
            <p:ph idx="1"/>
          </p:nvPr>
        </p:nvSpPr>
        <p:spPr>
          <a:xfrm>
            <a:off x="0" y="609600"/>
            <a:ext cx="12039600" cy="6248400"/>
          </a:xfrm>
        </p:spPr>
        <p:txBody>
          <a:bodyPr>
            <a:normAutofit/>
          </a:bodyPr>
          <a:lstStyle/>
          <a:p>
            <a:r>
              <a:rPr lang="en-US" sz="2200" dirty="0">
                <a:latin typeface="Times New Roman" panose="02020603050405020304" pitchFamily="18" charset="0"/>
                <a:cs typeface="Times New Roman" panose="02020603050405020304" pitchFamily="18" charset="0"/>
              </a:rPr>
              <a:t>The eldest child of the sculptor, painter, and musician Jean-Marie-Joseph Ingres, Jean-Auguste-Dominique was born in 1780 in Montauban, a small town in southern France. Under his father's tutelage, he showed a talent for violin and a proclivity for drawing at a young age; his earliest-known signed drawing dates to 1789.</a:t>
            </a:r>
          </a:p>
          <a:p>
            <a:r>
              <a:rPr lang="en-US" sz="2200" dirty="0">
                <a:latin typeface="Times New Roman" panose="02020603050405020304" pitchFamily="18" charset="0"/>
                <a:cs typeface="Times New Roman" panose="02020603050405020304" pitchFamily="18" charset="0"/>
              </a:rPr>
              <a:t>In 1791, Ingres’s father sent him to nearby Toulouse, enrolling him in the </a:t>
            </a:r>
            <a:r>
              <a:rPr lang="en-US" sz="2200" i="1" dirty="0">
                <a:latin typeface="Times New Roman" panose="02020603050405020304" pitchFamily="18" charset="0"/>
                <a:cs typeface="Times New Roman" panose="02020603050405020304" pitchFamily="18" charset="0"/>
              </a:rPr>
              <a:t>Académie Royale de </a:t>
            </a:r>
            <a:r>
              <a:rPr lang="en-US" sz="2200" i="1" dirty="0" err="1">
                <a:latin typeface="Times New Roman" panose="02020603050405020304" pitchFamily="18" charset="0"/>
                <a:cs typeface="Times New Roman" panose="02020603050405020304" pitchFamily="18" charset="0"/>
              </a:rPr>
              <a:t>Peinture</a:t>
            </a:r>
            <a:r>
              <a:rPr lang="en-US" sz="2200" i="1" dirty="0">
                <a:latin typeface="Times New Roman" panose="02020603050405020304" pitchFamily="18" charset="0"/>
                <a:cs typeface="Times New Roman" panose="02020603050405020304" pitchFamily="18" charset="0"/>
              </a:rPr>
              <a:t>, Sculpture et Architecture</a:t>
            </a:r>
            <a:r>
              <a:rPr lang="en-US" sz="2200" dirty="0">
                <a:latin typeface="Times New Roman" panose="02020603050405020304" pitchFamily="18" charset="0"/>
                <a:cs typeface="Times New Roman" panose="02020603050405020304" pitchFamily="18" charset="0"/>
              </a:rPr>
              <a:t> where he studied with the painters Guillaume-Joseph Roques and Jean </a:t>
            </a:r>
            <a:r>
              <a:rPr lang="en-US" sz="2200" dirty="0" err="1">
                <a:latin typeface="Times New Roman" panose="02020603050405020304" pitchFamily="18" charset="0"/>
                <a:cs typeface="Times New Roman" panose="02020603050405020304" pitchFamily="18" charset="0"/>
              </a:rPr>
              <a:t>Briant</a:t>
            </a:r>
            <a:r>
              <a:rPr lang="en-US" sz="2200" dirty="0">
                <a:latin typeface="Times New Roman" panose="02020603050405020304" pitchFamily="18" charset="0"/>
                <a:cs typeface="Times New Roman" panose="02020603050405020304" pitchFamily="18" charset="0"/>
              </a:rPr>
              <a:t> and the sculptor Jean-Pierre Vigan. He also continued his interest in music, performing second violin with the </a:t>
            </a:r>
            <a:r>
              <a:rPr lang="en-US" sz="2200" i="1" dirty="0" err="1">
                <a:latin typeface="Times New Roman" panose="02020603050405020304" pitchFamily="18" charset="0"/>
                <a:cs typeface="Times New Roman" panose="02020603050405020304" pitchFamily="18" charset="0"/>
              </a:rPr>
              <a:t>Orchestre</a:t>
            </a:r>
            <a:r>
              <a:rPr lang="en-US" sz="2200" i="1" dirty="0">
                <a:latin typeface="Times New Roman" panose="02020603050405020304" pitchFamily="18" charset="0"/>
                <a:cs typeface="Times New Roman" panose="02020603050405020304" pitchFamily="18" charset="0"/>
              </a:rPr>
              <a:t> du </a:t>
            </a:r>
            <a:r>
              <a:rPr lang="en-US" sz="2200" i="1" dirty="0" err="1">
                <a:latin typeface="Times New Roman" panose="02020603050405020304" pitchFamily="18" charset="0"/>
                <a:cs typeface="Times New Roman" panose="02020603050405020304" pitchFamily="18" charset="0"/>
              </a:rPr>
              <a:t>Capitole</a:t>
            </a:r>
            <a:r>
              <a:rPr lang="en-US" sz="2200" i="1" dirty="0">
                <a:latin typeface="Times New Roman" panose="02020603050405020304" pitchFamily="18" charset="0"/>
                <a:cs typeface="Times New Roman" panose="02020603050405020304" pitchFamily="18" charset="0"/>
              </a:rPr>
              <a:t> de Toulouse</a:t>
            </a:r>
            <a:r>
              <a:rPr lang="en-US" sz="2200" dirty="0">
                <a:latin typeface="Times New Roman" panose="02020603050405020304" pitchFamily="18" charset="0"/>
                <a:cs typeface="Times New Roman" panose="02020603050405020304" pitchFamily="18" charset="0"/>
              </a:rPr>
              <a:t> from 1794 to 1796. </a:t>
            </a:r>
          </a:p>
          <a:p>
            <a:r>
              <a:rPr lang="en-US" sz="2200" dirty="0">
                <a:latin typeface="Times New Roman" panose="02020603050405020304" pitchFamily="18" charset="0"/>
                <a:cs typeface="Times New Roman" panose="02020603050405020304" pitchFamily="18" charset="0"/>
              </a:rPr>
              <a:t>Following the typical progression for ambitious young artists, Ingres left Toulouse for Paris in August 1797; his father had secured him a place in the studio of the illustrious Neoclassical master, Jacques-Louis David. Here he would benefit from not only the instruction of David, but also the vibrant Parisian art world. </a:t>
            </a:r>
            <a:r>
              <a:rPr lang="en-US" sz="2200" dirty="0">
                <a:solidFill>
                  <a:prstClr val="white"/>
                </a:solidFill>
                <a:latin typeface="Times New Roman" pitchFamily="18" charset="0"/>
                <a:cs typeface="Times New Roman" pitchFamily="18" charset="0"/>
              </a:rPr>
              <a:t>He remained in his studio for a short span of time and soon broke with him on the matters of his style.</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One of the most talented students in the studio of Jacques Louis David, Ingres found early success, winning the desired </a:t>
            </a:r>
            <a:r>
              <a:rPr lang="en-US" sz="2200" i="1" dirty="0">
                <a:latin typeface="Times New Roman" panose="02020603050405020304" pitchFamily="18" charset="0"/>
                <a:cs typeface="Times New Roman" panose="02020603050405020304" pitchFamily="18" charset="0"/>
              </a:rPr>
              <a:t>Prix de Rome</a:t>
            </a:r>
            <a:r>
              <a:rPr lang="en-US" sz="2200" dirty="0">
                <a:latin typeface="Times New Roman" panose="02020603050405020304" pitchFamily="18" charset="0"/>
                <a:cs typeface="Times New Roman" panose="02020603050405020304" pitchFamily="18" charset="0"/>
              </a:rPr>
              <a:t> on only his second attempt. Yet while Ingres would always reflect the classical style associated with David, he complicated his master’s legacy by distorting his figures and in choosing narratives that broke with the moral exemplars of his teacher.</a:t>
            </a:r>
          </a:p>
        </p:txBody>
      </p:sp>
    </p:spTree>
    <p:extLst>
      <p:ext uri="{BB962C8B-B14F-4D97-AF65-F5344CB8AC3E}">
        <p14:creationId xmlns:p14="http://schemas.microsoft.com/office/powerpoint/2010/main" val="428734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1F84-D722-4A29-845E-50BF06D335E4}"/>
              </a:ext>
            </a:extLst>
          </p:cNvPr>
          <p:cNvSpPr>
            <a:spLocks noGrp="1"/>
          </p:cNvSpPr>
          <p:nvPr>
            <p:ph type="title"/>
          </p:nvPr>
        </p:nvSpPr>
        <p:spPr>
          <a:xfrm>
            <a:off x="609600" y="76200"/>
            <a:ext cx="11125200" cy="533400"/>
          </a:xfrm>
        </p:spPr>
        <p:txBody>
          <a:bodyPr>
            <a:noAutofit/>
          </a:bodyPr>
          <a:lstStyle/>
          <a:p>
            <a:pPr algn="ctr"/>
            <a:r>
              <a:rPr lang="en-US" sz="2800" dirty="0">
                <a:latin typeface="Times New Roman" pitchFamily="18" charset="0"/>
                <a:cs typeface="Times New Roman" pitchFamily="18" charset="0"/>
              </a:rPr>
              <a:t>AUGUSTE-DOMINIQUE INGRES</a:t>
            </a:r>
            <a:endParaRPr lang="en-US" sz="2800" dirty="0"/>
          </a:p>
        </p:txBody>
      </p:sp>
      <p:sp>
        <p:nvSpPr>
          <p:cNvPr id="3" name="Content Placeholder 2">
            <a:extLst>
              <a:ext uri="{FF2B5EF4-FFF2-40B4-BE49-F238E27FC236}">
                <a16:creationId xmlns:a16="http://schemas.microsoft.com/office/drawing/2014/main" id="{13127BE6-FBF0-4E6D-837E-4EEF1BC0EA2A}"/>
              </a:ext>
            </a:extLst>
          </p:cNvPr>
          <p:cNvSpPr>
            <a:spLocks noGrp="1"/>
          </p:cNvSpPr>
          <p:nvPr>
            <p:ph idx="1"/>
          </p:nvPr>
        </p:nvSpPr>
        <p:spPr>
          <a:xfrm>
            <a:off x="76200" y="838200"/>
            <a:ext cx="11963400" cy="5715000"/>
          </a:xfrm>
        </p:spPr>
        <p:txBody>
          <a:bodyPr>
            <a:normAutofit/>
          </a:bodyPr>
          <a:lstStyle/>
          <a:p>
            <a:r>
              <a:rPr lang="en-US" sz="2200" dirty="0">
                <a:latin typeface="Times New Roman" panose="02020603050405020304" pitchFamily="18" charset="0"/>
                <a:cs typeface="Times New Roman" panose="02020603050405020304" pitchFamily="18" charset="0"/>
              </a:rPr>
              <a:t>With a daring blend of traditional technique and experimental sensuality, Jean-Auguste-Dominique Ingres reimagined Classical and Renaissance sources for 19</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century tastes. A talented draftsman known for his serpentine line and impeccably rendered, illusionistic textures.</a:t>
            </a:r>
          </a:p>
          <a:p>
            <a:r>
              <a:rPr lang="en-US" sz="2200" dirty="0">
                <a:latin typeface="Times New Roman" panose="02020603050405020304" pitchFamily="18" charset="0"/>
                <a:cs typeface="Times New Roman" panose="02020603050405020304" pitchFamily="18" charset="0"/>
              </a:rPr>
              <a:t>In pursuit of more beautiful forms and harmonious line, Ingres pushed the abstraction of the body beyond the idealism of the Neoclassical. He abstracted his figures, even departing from the plausible construction of the body, to emphasize graceful contours and a pleasant visual effect. This new level of freedom would encourage other artists to take liberties with the human form, from Renoir (who was reportedly infatuated with Ingres) to the 20</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century Surrealists.</a:t>
            </a:r>
          </a:p>
          <a:p>
            <a:r>
              <a:rPr lang="en-US" sz="2200" dirty="0">
                <a:latin typeface="Times New Roman" panose="02020603050405020304" pitchFamily="18" charset="0"/>
                <a:cs typeface="Times New Roman" panose="02020603050405020304" pitchFamily="18" charset="0"/>
              </a:rPr>
              <a:t>Despite his transgressions, when compared to the painterly brushwork and brilliant palettes of the Romantics, such as Eugène Delacroix, Ingres was undoubtedly connected to the classical tradition and academic style. In the mid-19</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century, he came to represent the </a:t>
            </a:r>
            <a:r>
              <a:rPr lang="en-US" sz="2200" i="1" dirty="0" err="1">
                <a:latin typeface="Times New Roman" panose="02020603050405020304" pitchFamily="18" charset="0"/>
                <a:cs typeface="Times New Roman" panose="02020603050405020304" pitchFamily="18" charset="0"/>
              </a:rPr>
              <a:t>Poussinistes</a:t>
            </a:r>
            <a:r>
              <a:rPr lang="en-US" sz="2200" dirty="0">
                <a:latin typeface="Times New Roman" panose="02020603050405020304" pitchFamily="18" charset="0"/>
                <a:cs typeface="Times New Roman" panose="02020603050405020304" pitchFamily="18" charset="0"/>
              </a:rPr>
              <a:t>, who believed that the cerebral quality of the drawn line was more critical to a painting, opposed to the </a:t>
            </a:r>
            <a:r>
              <a:rPr lang="en-US" sz="2200" i="1" dirty="0" err="1">
                <a:latin typeface="Times New Roman" panose="02020603050405020304" pitchFamily="18" charset="0"/>
                <a:cs typeface="Times New Roman" panose="02020603050405020304" pitchFamily="18" charset="0"/>
              </a:rPr>
              <a:t>Rubenistes</a:t>
            </a:r>
            <a:r>
              <a:rPr lang="en-US" sz="2200" dirty="0">
                <a:latin typeface="Times New Roman" panose="02020603050405020304" pitchFamily="18" charset="0"/>
                <a:cs typeface="Times New Roman" panose="02020603050405020304" pitchFamily="18" charset="0"/>
              </a:rPr>
              <a:t>, who favored the emotional impact of color. As the defender of tradition, Ingres updated Renaissance ideals for the modern era, in particular working after the model of Raphael.</a:t>
            </a:r>
          </a:p>
        </p:txBody>
      </p:sp>
    </p:spTree>
    <p:extLst>
      <p:ext uri="{BB962C8B-B14F-4D97-AF65-F5344CB8AC3E}">
        <p14:creationId xmlns:p14="http://schemas.microsoft.com/office/powerpoint/2010/main" val="246613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8686800" cy="575603"/>
          </a:xfrm>
        </p:spPr>
        <p:txBody>
          <a:bodyPr>
            <a:noAutofit/>
          </a:bodyPr>
          <a:lstStyle/>
          <a:p>
            <a:pPr lvl="0" algn="ctr">
              <a:spcBef>
                <a:spcPct val="20000"/>
              </a:spcBef>
            </a:pPr>
            <a:r>
              <a:rPr lang="en-US" sz="2800" dirty="0">
                <a:latin typeface="Times New Roman" pitchFamily="18" charset="0"/>
                <a:cs typeface="Times New Roman" pitchFamily="18" charset="0"/>
              </a:rPr>
              <a:t>AUGUSTE-DOMINIQUE INGRES</a:t>
            </a:r>
            <a:br>
              <a:rPr lang="en-US" sz="3200" b="1" dirty="0">
                <a:solidFill>
                  <a:srgbClr val="6EA0B0"/>
                </a:solidFill>
                <a:latin typeface="Times New Roman" pitchFamily="18" charset="0"/>
                <a:ea typeface="+mn-ea"/>
                <a:cs typeface="Times New Roman" pitchFamily="18" charset="0"/>
              </a:rPr>
            </a:br>
            <a:endParaRPr lang="en-US" sz="2400" dirty="0">
              <a:solidFill>
                <a:prstClr val="white"/>
              </a:solidFill>
              <a:latin typeface="Arial"/>
              <a:ea typeface="+mn-ea"/>
              <a:cs typeface="+mn-cs"/>
            </a:endParaRPr>
          </a:p>
        </p:txBody>
      </p:sp>
      <p:sp>
        <p:nvSpPr>
          <p:cNvPr id="3" name="Content Placeholder 2"/>
          <p:cNvSpPr>
            <a:spLocks noGrp="1"/>
          </p:cNvSpPr>
          <p:nvPr>
            <p:ph idx="1"/>
          </p:nvPr>
        </p:nvSpPr>
        <p:spPr>
          <a:xfrm>
            <a:off x="76200" y="728003"/>
            <a:ext cx="11963400" cy="6129997"/>
          </a:xfrm>
        </p:spPr>
        <p:txBody>
          <a:bodyPr>
            <a:normAutofit/>
          </a:bodyPr>
          <a:lstStyle/>
          <a:p>
            <a:pPr lvl="0">
              <a:buClr>
                <a:srgbClr val="6EA0B0"/>
              </a:buClr>
            </a:pPr>
            <a:r>
              <a:rPr lang="en-US" sz="2200" dirty="0">
                <a:solidFill>
                  <a:prstClr val="white"/>
                </a:solidFill>
                <a:latin typeface="Times New Roman" pitchFamily="18" charset="0"/>
                <a:cs typeface="Times New Roman" pitchFamily="18" charset="0"/>
              </a:rPr>
              <a:t>In the late  18</a:t>
            </a:r>
            <a:r>
              <a:rPr lang="en-US" sz="2200" baseline="30000" dirty="0">
                <a:solidFill>
                  <a:prstClr val="white"/>
                </a:solidFill>
                <a:latin typeface="Times New Roman" pitchFamily="18" charset="0"/>
                <a:cs typeface="Times New Roman" pitchFamily="18" charset="0"/>
              </a:rPr>
              <a:t>th</a:t>
            </a:r>
            <a:r>
              <a:rPr lang="en-US" sz="2200" dirty="0">
                <a:solidFill>
                  <a:prstClr val="white"/>
                </a:solidFill>
                <a:latin typeface="Times New Roman" pitchFamily="18" charset="0"/>
                <a:cs typeface="Times New Roman" pitchFamily="18" charset="0"/>
              </a:rPr>
              <a:t> century, he arrived at the studio of David, but he soon broke with him on the matters of his style</a:t>
            </a:r>
          </a:p>
          <a:p>
            <a:pPr lvl="0">
              <a:buClr>
                <a:srgbClr val="6EA0B0"/>
              </a:buClr>
            </a:pPr>
            <a:r>
              <a:rPr lang="en-US" sz="2200" dirty="0">
                <a:solidFill>
                  <a:prstClr val="white"/>
                </a:solidFill>
                <a:latin typeface="Times New Roman" pitchFamily="18" charset="0"/>
                <a:cs typeface="Times New Roman" pitchFamily="18" charset="0"/>
              </a:rPr>
              <a:t>His difference of opinion involved Ingres’s adoption of what he believed to be a truer and purer GREEK STYLE.</a:t>
            </a:r>
          </a:p>
          <a:p>
            <a:pPr lvl="0">
              <a:buClr>
                <a:srgbClr val="6EA0B0"/>
              </a:buClr>
            </a:pPr>
            <a:r>
              <a:rPr lang="en-US" sz="2200" dirty="0">
                <a:solidFill>
                  <a:prstClr val="white"/>
                </a:solidFill>
                <a:latin typeface="Times New Roman" pitchFamily="18" charset="0"/>
                <a:cs typeface="Times New Roman" pitchFamily="18" charset="0"/>
              </a:rPr>
              <a:t>He adopted flat and linear forms similar to those found in GREEK Vase painting.</a:t>
            </a:r>
          </a:p>
          <a:p>
            <a:pPr lvl="0">
              <a:buClr>
                <a:srgbClr val="6EA0B0"/>
              </a:buClr>
            </a:pPr>
            <a:r>
              <a:rPr lang="en-US" sz="2200" dirty="0">
                <a:solidFill>
                  <a:prstClr val="white"/>
                </a:solidFill>
                <a:latin typeface="Times New Roman" pitchFamily="18" charset="0"/>
                <a:cs typeface="Times New Roman" pitchFamily="18" charset="0"/>
              </a:rPr>
              <a:t>In much of his works, the figure is placed in the foreground, much like a piece of low-relief sculpture.</a:t>
            </a:r>
          </a:p>
          <a:p>
            <a:pPr lvl="0">
              <a:buClr>
                <a:srgbClr val="6EA0B0"/>
              </a:buClr>
            </a:pPr>
            <a:r>
              <a:rPr lang="en-US" sz="2200" dirty="0">
                <a:solidFill>
                  <a:prstClr val="white"/>
                </a:solidFill>
                <a:latin typeface="Times New Roman" pitchFamily="18" charset="0"/>
                <a:cs typeface="Times New Roman" pitchFamily="18" charset="0"/>
              </a:rPr>
              <a:t>His work presents Ideal forms and Neo-classical taste .</a:t>
            </a:r>
          </a:p>
          <a:p>
            <a:pPr lvl="0">
              <a:buClr>
                <a:srgbClr val="6EA0B0"/>
              </a:buClr>
            </a:pPr>
            <a:r>
              <a:rPr lang="en-US" sz="2200" dirty="0">
                <a:solidFill>
                  <a:prstClr val="white"/>
                </a:solidFill>
                <a:latin typeface="Times New Roman" pitchFamily="18" charset="0"/>
                <a:cs typeface="Times New Roman" pitchFamily="18" charset="0"/>
              </a:rPr>
              <a:t>As Ingres developed as an artist, he turned more and more to Raphael, perceiving in his art the essence of classicism.</a:t>
            </a:r>
          </a:p>
          <a:p>
            <a:pPr lvl="0">
              <a:buClr>
                <a:srgbClr val="6EA0B0"/>
              </a:buClr>
            </a:pPr>
            <a:r>
              <a:rPr lang="en-US" sz="2200" dirty="0">
                <a:solidFill>
                  <a:prstClr val="white"/>
                </a:solidFill>
                <a:latin typeface="Times New Roman" pitchFamily="18" charset="0"/>
                <a:cs typeface="Times New Roman" pitchFamily="18" charset="0"/>
              </a:rPr>
              <a:t>Both Classical and Exotic elements were combined to form a piece of art.</a:t>
            </a:r>
          </a:p>
          <a:p>
            <a:pPr lvl="0">
              <a:buClr>
                <a:srgbClr val="6EA0B0"/>
              </a:buClr>
            </a:pPr>
            <a:r>
              <a:rPr lang="en-US" sz="2200" dirty="0">
                <a:solidFill>
                  <a:prstClr val="white"/>
                </a:solidFill>
                <a:latin typeface="Times New Roman" pitchFamily="18" charset="0"/>
                <a:cs typeface="Times New Roman" pitchFamily="18" charset="0"/>
              </a:rPr>
              <a:t>Despite careful compositional structure and commitment to ideal form he also produced works like contemporaries as a departure from Neoclassicism</a:t>
            </a:r>
          </a:p>
          <a:p>
            <a:pPr lvl="0">
              <a:buClr>
                <a:srgbClr val="6EA0B0"/>
              </a:buClr>
            </a:pPr>
            <a:r>
              <a:rPr lang="en-US" sz="2200" dirty="0">
                <a:solidFill>
                  <a:prstClr val="white"/>
                </a:solidFill>
                <a:latin typeface="Times New Roman" pitchFamily="18" charset="0"/>
                <a:cs typeface="Times New Roman" pitchFamily="18" charset="0"/>
              </a:rPr>
              <a:t>The combination of precise classical forms and Romantic themes -----DEVELOPS HIS TASTE FOR THE IDEAL despite his innovative</a:t>
            </a:r>
            <a:r>
              <a:rPr lang="en-US" sz="1900" dirty="0">
                <a:solidFill>
                  <a:prstClr val="white"/>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28600"/>
            <a:ext cx="3581400" cy="730250"/>
          </a:xfrm>
        </p:spPr>
        <p:txBody>
          <a:bodyPr>
            <a:noAutofit/>
          </a:bodyPr>
          <a:lstStyle/>
          <a:p>
            <a:pPr algn="ctr"/>
            <a:r>
              <a:rPr lang="en-US" sz="3200" dirty="0">
                <a:latin typeface="Times New Roman" pitchFamily="18" charset="0"/>
                <a:cs typeface="Times New Roman" pitchFamily="18" charset="0"/>
              </a:rPr>
              <a:t>Grande Odalisque</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57738" y="1295400"/>
            <a:ext cx="8605463" cy="4724400"/>
          </a:xfrm>
        </p:spPr>
      </p:pic>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1" y="1295400"/>
            <a:ext cx="8605463" cy="4724400"/>
          </a:xfrm>
          <a:prstGeom prst="rect">
            <a:avLst/>
          </a:prstGeom>
        </p:spPr>
      </p:pic>
    </p:spTree>
    <p:extLst>
      <p:ext uri="{BB962C8B-B14F-4D97-AF65-F5344CB8AC3E}">
        <p14:creationId xmlns:p14="http://schemas.microsoft.com/office/powerpoint/2010/main" val="79988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3200400" cy="609600"/>
          </a:xfrm>
        </p:spPr>
        <p:txBody>
          <a:bodyPr>
            <a:noAutofit/>
          </a:bodyPr>
          <a:lstStyle/>
          <a:p>
            <a:pPr algn="ctr"/>
            <a:r>
              <a:rPr lang="en-US" sz="3200" dirty="0">
                <a:latin typeface="Times New Roman" pitchFamily="18" charset="0"/>
                <a:cs typeface="Times New Roman" pitchFamily="18" charset="0"/>
              </a:rPr>
              <a:t>Large Bather</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14800" y="533400"/>
            <a:ext cx="4021108" cy="6096000"/>
          </a:xfrm>
        </p:spPr>
      </p:pic>
    </p:spTree>
    <p:extLst>
      <p:ext uri="{BB962C8B-B14F-4D97-AF65-F5344CB8AC3E}">
        <p14:creationId xmlns:p14="http://schemas.microsoft.com/office/powerpoint/2010/main" val="311576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76200"/>
            <a:ext cx="3962400" cy="609600"/>
          </a:xfrm>
        </p:spPr>
        <p:txBody>
          <a:bodyPr>
            <a:noAutofit/>
          </a:bodyPr>
          <a:lstStyle/>
          <a:p>
            <a:pPr algn="ctr"/>
            <a:r>
              <a:rPr lang="en-US" sz="3200" dirty="0">
                <a:latin typeface="Times New Roman" pitchFamily="18" charset="0"/>
                <a:cs typeface="Times New Roman" pitchFamily="18" charset="0"/>
              </a:rPr>
              <a:t>Apotheosis of Homer</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92096" y="685800"/>
            <a:ext cx="7766304" cy="5943600"/>
          </a:xfrm>
        </p:spPr>
      </p:pic>
    </p:spTree>
    <p:extLst>
      <p:ext uri="{BB962C8B-B14F-4D97-AF65-F5344CB8AC3E}">
        <p14:creationId xmlns:p14="http://schemas.microsoft.com/office/powerpoint/2010/main" val="309280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6200"/>
            <a:ext cx="5410200" cy="533400"/>
          </a:xfrm>
        </p:spPr>
        <p:txBody>
          <a:bodyPr>
            <a:noAutofit/>
          </a:bodyPr>
          <a:lstStyle/>
          <a:p>
            <a:pPr algn="ctr"/>
            <a:r>
              <a:rPr lang="en-US" sz="3200" dirty="0">
                <a:latin typeface="Times New Roman" pitchFamily="18" charset="0"/>
                <a:cs typeface="Times New Roman" pitchFamily="18" charset="0"/>
              </a:rPr>
              <a:t>Raphael and La Fornarina</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17492" y="677091"/>
            <a:ext cx="5169309" cy="6104709"/>
          </a:xfrm>
        </p:spPr>
      </p:pic>
    </p:spTree>
    <p:extLst>
      <p:ext uri="{BB962C8B-B14F-4D97-AF65-F5344CB8AC3E}">
        <p14:creationId xmlns:p14="http://schemas.microsoft.com/office/powerpoint/2010/main" val="1731538080"/>
      </p:ext>
    </p:extLst>
  </p:cSld>
  <p:clrMapOvr>
    <a:masterClrMapping/>
  </p:clrMapOvr>
</p:sld>
</file>

<file path=ppt/theme/theme1.xml><?xml version="1.0" encoding="utf-8"?>
<a:theme xmlns:a="http://schemas.openxmlformats.org/drawingml/2006/main" name="Technic">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TotalTime>
  <Words>798</Words>
  <Application>Microsoft Office PowerPoint</Application>
  <PresentationFormat>Widescreen</PresentationFormat>
  <Paragraphs>44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Franklin Gothic Book</vt:lpstr>
      <vt:lpstr>Times New Roman</vt:lpstr>
      <vt:lpstr>Wingdings 2</vt:lpstr>
      <vt:lpstr>Technic</vt:lpstr>
      <vt:lpstr>AUGUSTE-DOMINIQUE INGRES (1780-1867)      Summarizing Neoclassical Principles </vt:lpstr>
      <vt:lpstr>PowerPoint Presentation</vt:lpstr>
      <vt:lpstr>AUGUSTE-DOMINIQUE INGRES</vt:lpstr>
      <vt:lpstr>AUGUSTE-DOMINIQUE INGRES</vt:lpstr>
      <vt:lpstr>AUGUSTE-DOMINIQUE INGRES </vt:lpstr>
      <vt:lpstr>Grande Odalisque</vt:lpstr>
      <vt:lpstr>Large Bather</vt:lpstr>
      <vt:lpstr>Apotheosis of Homer</vt:lpstr>
      <vt:lpstr>Raphael and La Fornarina</vt:lpstr>
      <vt:lpstr>The Turkish Bath </vt:lpstr>
      <vt:lpstr>Odalisque with Slave</vt:lpstr>
      <vt:lpstr>The Vow of Louis XIII </vt:lpstr>
      <vt:lpstr>Petite baigneuse</vt:lpstr>
      <vt:lpstr>Medonna</vt:lpstr>
      <vt:lpstr>PowerPoint Presentation</vt:lpstr>
      <vt:lpstr>Portraits </vt:lpstr>
      <vt:lpstr>Portrait of Madam Ingres</vt:lpstr>
      <vt:lpstr>Napoleon on his Imperial throne</vt:lpstr>
      <vt:lpstr>Linear Drawing</vt:lpstr>
      <vt:lpstr>Linear Drawing</vt:lpstr>
      <vt:lpstr>Paganini</vt:lpstr>
      <vt:lpstr>Self Portrait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c:title>
  <dc:creator>acer</dc:creator>
  <cp:lastModifiedBy>Admin</cp:lastModifiedBy>
  <cp:revision>70</cp:revision>
  <dcterms:created xsi:type="dcterms:W3CDTF">2012-03-11T15:58:30Z</dcterms:created>
  <dcterms:modified xsi:type="dcterms:W3CDTF">2020-05-13T18:26:55Z</dcterms:modified>
</cp:coreProperties>
</file>